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9" r:id="rId7"/>
    <p:sldId id="275" r:id="rId8"/>
    <p:sldId id="276" r:id="rId9"/>
    <p:sldId id="277" r:id="rId10"/>
    <p:sldId id="271" r:id="rId11"/>
    <p:sldId id="272" r:id="rId12"/>
    <p:sldId id="274" r:id="rId13"/>
    <p:sldId id="291" r:id="rId14"/>
    <p:sldId id="278" r:id="rId15"/>
    <p:sldId id="261" r:id="rId16"/>
    <p:sldId id="279" r:id="rId17"/>
    <p:sldId id="280" r:id="rId18"/>
    <p:sldId id="281" r:id="rId19"/>
    <p:sldId id="292" r:id="rId20"/>
    <p:sldId id="282" r:id="rId21"/>
    <p:sldId id="270" r:id="rId22"/>
    <p:sldId id="262" r:id="rId23"/>
    <p:sldId id="287" r:id="rId24"/>
    <p:sldId id="289" r:id="rId25"/>
    <p:sldId id="263" r:id="rId26"/>
    <p:sldId id="283" r:id="rId27"/>
    <p:sldId id="284" r:id="rId28"/>
    <p:sldId id="285" r:id="rId29"/>
    <p:sldId id="286" r:id="rId30"/>
    <p:sldId id="288" r:id="rId31"/>
    <p:sldId id="293" r:id="rId32"/>
    <p:sldId id="294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B2C0B-FE64-4EED-8C7F-A307CAF61385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FA244-A701-45C0-80FD-BD1A643C6AE0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HOPe7mGI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hWQ-r1LYX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Elektrische velden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vwo</a:t>
            </a:r>
            <a:r>
              <a:rPr lang="nl-NL"/>
              <a:t>: hoofdstuk 12 </a:t>
            </a:r>
            <a:r>
              <a:rPr lang="nl-NL" dirty="0"/>
              <a:t>(</a:t>
            </a:r>
            <a:r>
              <a:rPr lang="nl-NL"/>
              <a:t>deel 3)</a:t>
            </a:r>
            <a:endParaRPr lang="nl-NL" dirty="0"/>
          </a:p>
        </p:txBody>
      </p:sp>
      <p:pic>
        <p:nvPicPr>
          <p:cNvPr id="4" name="Picture 2" descr="9200000009896395.jpg (550×7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55">
            <a:off x="1750095" y="1591116"/>
            <a:ext cx="2461967" cy="3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7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Coulomb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198368" cy="4389437"/>
          </a:xfrm>
        </p:spPr>
        <p:txBody>
          <a:bodyPr/>
          <a:lstStyle/>
          <a:p>
            <a:r>
              <a:rPr lang="nl-NL" dirty="0"/>
              <a:t>Coulomb onderzocht de elektrische kracht tussen 2 geladen bollen</a:t>
            </a:r>
          </a:p>
          <a:p>
            <a:r>
              <a:rPr lang="nl-NL" dirty="0"/>
              <a:t>De elektrische kracht hangt af van:</a:t>
            </a:r>
          </a:p>
          <a:p>
            <a:pPr lvl="1"/>
            <a:r>
              <a:rPr lang="nl-NL" dirty="0"/>
              <a:t>lading </a:t>
            </a:r>
            <a:r>
              <a:rPr lang="nl-NL" i="1" dirty="0"/>
              <a:t>q</a:t>
            </a:r>
            <a:r>
              <a:rPr lang="nl-NL" dirty="0"/>
              <a:t> en </a:t>
            </a:r>
            <a:r>
              <a:rPr lang="nl-NL" i="1" dirty="0"/>
              <a:t>Q</a:t>
            </a:r>
            <a:r>
              <a:rPr lang="nl-NL" dirty="0"/>
              <a:t> van de bollen (</a:t>
            </a:r>
            <a:r>
              <a:rPr lang="nl-NL" i="1" dirty="0"/>
              <a:t>q</a:t>
            </a:r>
            <a:r>
              <a:rPr lang="nl-NL" dirty="0"/>
              <a:t> 2x zo groot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>
                <a:sym typeface="Wingdings" panose="05000000000000000000" pitchFamily="2" charset="2"/>
              </a:rPr>
              <a:t>F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afstand </a:t>
            </a:r>
            <a:r>
              <a:rPr lang="nl-NL" i="1" dirty="0">
                <a:sym typeface="Wingdings" panose="05000000000000000000" pitchFamily="2" charset="2"/>
              </a:rPr>
              <a:t>r</a:t>
            </a:r>
            <a:r>
              <a:rPr lang="nl-NL" dirty="0">
                <a:sym typeface="Wingdings" panose="05000000000000000000" pitchFamily="2" charset="2"/>
              </a:rPr>
              <a:t> tussen de bollen (</a:t>
            </a:r>
            <a:r>
              <a:rPr lang="nl-NL" i="1" dirty="0">
                <a:sym typeface="Wingdings" panose="05000000000000000000" pitchFamily="2" charset="2"/>
              </a:rPr>
              <a:t>r</a:t>
            </a:r>
            <a:r>
              <a:rPr lang="nl-NL" dirty="0">
                <a:sym typeface="Wingdings" panose="05000000000000000000" pitchFamily="2" charset="2"/>
              </a:rPr>
              <a:t> 2x zo groot  </a:t>
            </a:r>
            <a:r>
              <a:rPr lang="nl-NL" i="1" dirty="0">
                <a:sym typeface="Wingdings" panose="05000000000000000000" pitchFamily="2" charset="2"/>
              </a:rPr>
              <a:t>F</a:t>
            </a:r>
            <a:r>
              <a:rPr lang="nl-NL" dirty="0">
                <a:sym typeface="Wingdings" panose="05000000000000000000" pitchFamily="2" charset="2"/>
              </a:rPr>
              <a:t> 4x zo klein)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7968208" y="24928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1064552" y="249289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9912424" y="2636912"/>
            <a:ext cx="1296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9768408" y="27809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F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8112224" y="2132856"/>
            <a:ext cx="30963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9552384" y="177281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1026854" y="2907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q</a:t>
            </a:r>
            <a:endParaRPr lang="nl-NL" i="1" baseline="-25000" dirty="0"/>
          </a:p>
        </p:txBody>
      </p:sp>
      <p:sp>
        <p:nvSpPr>
          <p:cNvPr id="13" name="Tekstvak 12"/>
          <p:cNvSpPr txBox="1"/>
          <p:nvPr/>
        </p:nvSpPr>
        <p:spPr>
          <a:xfrm>
            <a:off x="8027333" y="296559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Q</a:t>
            </a:r>
            <a:endParaRPr lang="nl-NL" i="1" baseline="-25000" dirty="0"/>
          </a:p>
        </p:txBody>
      </p:sp>
      <p:pic>
        <p:nvPicPr>
          <p:cNvPr id="3074" name="Picture 2" descr="Afbeeldingsresultaat voor coul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34" y="3857626"/>
            <a:ext cx="2095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 van Coulomb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nl-NL" b="0" dirty="0"/>
                  <a:t>Voor de elektrische kracht geldt:</a:t>
                </a:r>
              </a:p>
              <a:p>
                <a:pPr marL="6318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=9,0× 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631825" indent="0">
                  <a:buNone/>
                </a:pPr>
                <a:endParaRPr lang="nl-NL" dirty="0"/>
              </a:p>
              <a:p>
                <a:r>
                  <a:rPr lang="nl-NL" dirty="0"/>
                  <a:t>Deze formule heeft dezelfde vorm als de gravitatiewet:</a:t>
                </a:r>
              </a:p>
              <a:p>
                <a:endParaRPr lang="nl-NL" dirty="0"/>
              </a:p>
              <a:p>
                <a:pPr marL="6254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𝑚𝑒𝑡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=6,67×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dirty="0"/>
              </a:p>
              <a:p>
                <a:pPr marL="536575" indent="0">
                  <a:buNone/>
                </a:pPr>
                <a:endParaRPr lang="nl-NL" dirty="0"/>
              </a:p>
              <a:p>
                <a:pPr marL="354013" indent="-354013"/>
                <a:r>
                  <a:rPr lang="nl-NL" dirty="0"/>
                  <a:t>Op atomaire schaal is de elektrische kracht veel groter dan de gravitatiekracht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5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00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pPr marL="354013" indent="0">
              <a:buNone/>
            </a:pPr>
            <a:r>
              <a:rPr lang="en-US" dirty="0"/>
              <a:t>4-10, 12-15 </a:t>
            </a:r>
          </a:p>
        </p:txBody>
      </p:sp>
    </p:spTree>
    <p:extLst>
      <p:ext uri="{BB962C8B-B14F-4D97-AF65-F5344CB8AC3E}">
        <p14:creationId xmlns:p14="http://schemas.microsoft.com/office/powerpoint/2010/main" val="18040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F1328-5F80-4B0D-AFFD-B302DF0F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12.2 Elektrische velden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CF2B35-B864-4E28-864B-7CBAA843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 paragraaf kun je:</a:t>
            </a:r>
          </a:p>
          <a:p>
            <a:pPr lvl="1"/>
            <a:r>
              <a:rPr lang="nl-NL" dirty="0"/>
              <a:t>uitleggen wat een elektrisch veld en de elektrische veldsterkte is</a:t>
            </a:r>
          </a:p>
          <a:p>
            <a:pPr lvl="1"/>
            <a:r>
              <a:rPr lang="nl-NL" dirty="0"/>
              <a:t>rekenen met elektrische veldsterkte en elektrische kracht</a:t>
            </a:r>
          </a:p>
          <a:p>
            <a:pPr lvl="1"/>
            <a:r>
              <a:rPr lang="nl-NL" dirty="0"/>
              <a:t>uitleggen wat een elektrische veldlijn is en hoe je met een veldlijn de richting van de elektrische kracht kunt bepalen</a:t>
            </a:r>
          </a:p>
          <a:p>
            <a:pPr lvl="1"/>
            <a:r>
              <a:rPr lang="nl-NL" dirty="0"/>
              <a:t>uitleggen wat het verband is tussen de veldlijnendichtheid en de elektrische veldsterkte</a:t>
            </a:r>
          </a:p>
          <a:p>
            <a:pPr lvl="1"/>
            <a:r>
              <a:rPr lang="nl-NL" dirty="0"/>
              <a:t>uitleggen hoe je elektrische velden kunt afschermen en wat een kooi van Faraday is</a:t>
            </a:r>
          </a:p>
        </p:txBody>
      </p:sp>
    </p:spTree>
    <p:extLst>
      <p:ext uri="{BB962C8B-B14F-4D97-AF65-F5344CB8AC3E}">
        <p14:creationId xmlns:p14="http://schemas.microsoft.com/office/powerpoint/2010/main" val="285802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Velden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verschillende “velden”: gravitatie, elektrisch, magnetisch …</a:t>
            </a:r>
          </a:p>
          <a:p>
            <a:endParaRPr lang="nl-NL" dirty="0"/>
          </a:p>
          <a:p>
            <a:r>
              <a:rPr lang="nl-NL" dirty="0"/>
              <a:t>Het veld geeft de grootte en richting aan van de kracht op een testvoorwerp (grootte is klein en positief)</a:t>
            </a:r>
          </a:p>
          <a:p>
            <a:pPr lvl="1"/>
            <a:r>
              <a:rPr lang="nl-NL" dirty="0"/>
              <a:t>richting van het veld = richting van de kracht</a:t>
            </a:r>
          </a:p>
          <a:p>
            <a:pPr lvl="1"/>
            <a:r>
              <a:rPr lang="nl-NL" dirty="0"/>
              <a:t>veldsterkte = kracht / “grootte” van het testvoorwerp</a:t>
            </a:r>
          </a:p>
          <a:p>
            <a:pPr lvl="1"/>
            <a:endParaRPr lang="nl-NL" dirty="0"/>
          </a:p>
          <a:p>
            <a:r>
              <a:rPr lang="nl-NL" i="1" dirty="0"/>
              <a:t>Veldlijn</a:t>
            </a:r>
            <a:r>
              <a:rPr lang="nl-NL" dirty="0"/>
              <a:t> geeft aan welke baan een testvoorwerp in het veld maakt</a:t>
            </a:r>
          </a:p>
          <a:p>
            <a:r>
              <a:rPr lang="nl-NL" dirty="0"/>
              <a:t>De </a:t>
            </a:r>
            <a:r>
              <a:rPr lang="nl-NL" i="1" dirty="0"/>
              <a:t>raaklijn</a:t>
            </a:r>
            <a:r>
              <a:rPr lang="nl-NL" dirty="0"/>
              <a:t> aan een veldlijn geeft de richting van de kracht 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 veld </a:t>
            </a:r>
            <a:r>
              <a:rPr lang="nl-NL" i="1" dirty="0"/>
              <a:t>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480"/>
            <a:ext cx="6984776" cy="4389120"/>
          </a:xfrm>
        </p:spPr>
        <p:txBody>
          <a:bodyPr/>
          <a:lstStyle/>
          <a:p>
            <a:r>
              <a:rPr lang="nl-NL" dirty="0"/>
              <a:t>Elektrische veldlijnen lopen van plus naar min</a:t>
            </a:r>
          </a:p>
          <a:p>
            <a:r>
              <a:rPr lang="nl-NL" dirty="0"/>
              <a:t>Veldlijnen staan loodrecht op een geleider</a:t>
            </a:r>
          </a:p>
          <a:p>
            <a:r>
              <a:rPr lang="nl-NL" dirty="0"/>
              <a:t>Binnen een geleider is geen elektrisch veld (kooi van Faraday)</a:t>
            </a:r>
          </a:p>
          <a:p>
            <a:r>
              <a:rPr lang="nl-NL" dirty="0"/>
              <a:t>Veldlijnen dicht bij elkaar </a:t>
            </a:r>
            <a:r>
              <a:rPr lang="nl-NL" dirty="0">
                <a:sym typeface="Wingdings" panose="05000000000000000000" pitchFamily="2" charset="2"/>
              </a:rPr>
              <a:t> sterk veld</a:t>
            </a:r>
          </a:p>
          <a:p>
            <a:r>
              <a:rPr lang="nl-NL" dirty="0">
                <a:sym typeface="Wingdings" panose="05000000000000000000" pitchFamily="2" charset="2"/>
              </a:rPr>
              <a:t>Veldlijnen snijden elkaar nooit</a:t>
            </a:r>
            <a:endParaRPr lang="nl-NL" dirty="0"/>
          </a:p>
        </p:txBody>
      </p:sp>
      <p:pic>
        <p:nvPicPr>
          <p:cNvPr id="3074" name="Picture 2" descr="https://ingangsexamen-geneeskunde.be/media/elektrische-veldsterkte-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9"/>
          <a:stretch/>
        </p:blipFill>
        <p:spPr bwMode="auto">
          <a:xfrm>
            <a:off x="8760296" y="1860971"/>
            <a:ext cx="278390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45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Homogeen elektrisch veld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046240" cy="4389120"/>
          </a:xfrm>
        </p:spPr>
        <p:txBody>
          <a:bodyPr/>
          <a:lstStyle/>
          <a:p>
            <a:r>
              <a:rPr lang="nl-NL" dirty="0"/>
              <a:t>Een condensator heeft een homogeen elektrisch veld</a:t>
            </a:r>
          </a:p>
          <a:p>
            <a:pPr lvl="1"/>
            <a:r>
              <a:rPr lang="nl-NL" dirty="0"/>
              <a:t>overal dezelfde richting</a:t>
            </a:r>
          </a:p>
          <a:p>
            <a:pPr lvl="1"/>
            <a:r>
              <a:rPr lang="nl-NL" dirty="0"/>
              <a:t>overal even sterk</a:t>
            </a:r>
          </a:p>
          <a:p>
            <a:pPr lvl="1"/>
            <a:endParaRPr lang="nl-NL" dirty="0"/>
          </a:p>
          <a:p>
            <a:r>
              <a:rPr lang="nl-NL" dirty="0"/>
              <a:t>Aan de randen is het veld niet homogeen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132856"/>
            <a:ext cx="3440398" cy="39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Radiaal veld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6494512" cy="4389120"/>
              </a:xfrm>
            </p:spPr>
            <p:txBody>
              <a:bodyPr/>
              <a:lstStyle/>
              <a:p>
                <a:r>
                  <a:rPr lang="nl-NL" dirty="0"/>
                  <a:t>Een geladen bol heeft een radiaal veld</a:t>
                </a:r>
              </a:p>
              <a:p>
                <a:endParaRPr lang="nl-NL" dirty="0"/>
              </a:p>
              <a:p>
                <a:r>
                  <a:rPr lang="nl-NL" dirty="0"/>
                  <a:t>Voor de sterkte geldt:</a:t>
                </a:r>
              </a:p>
              <a:p>
                <a:endParaRPr lang="nl-NL" dirty="0"/>
              </a:p>
              <a:p>
                <a:pPr marL="4476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b="0" dirty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(ook een voorbeeld van de kwadratenwet)</a:t>
                </a:r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6494512" cy="4389120"/>
              </a:xfrm>
              <a:blipFill>
                <a:blip r:embed="rId2"/>
                <a:stretch>
                  <a:fillRect l="-1690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47088"/>
            <a:ext cx="3523839" cy="37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5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</a:t>
            </a:r>
          </a:p>
          <a:p>
            <a:pPr marL="541338" indent="0">
              <a:buNone/>
            </a:pPr>
            <a:r>
              <a:rPr lang="en-US" dirty="0"/>
              <a:t>17-23, 25</a:t>
            </a:r>
          </a:p>
        </p:txBody>
      </p:sp>
    </p:spTree>
    <p:extLst>
      <p:ext uri="{BB962C8B-B14F-4D97-AF65-F5344CB8AC3E}">
        <p14:creationId xmlns:p14="http://schemas.microsoft.com/office/powerpoint/2010/main" val="153005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C2857-DB6F-4236-9826-C0546F73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12.3 Elektrische energie en 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7E414-618A-4B64-976E-AF58F8EA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uitleggen wat de analogie is tussen zwaarte-energie en elektrische energie</a:t>
            </a:r>
          </a:p>
          <a:p>
            <a:pPr lvl="1"/>
            <a:r>
              <a:rPr lang="nl-NL" dirty="0"/>
              <a:t>de wet van behoud van energie toepassen in een elektrische veld</a:t>
            </a:r>
          </a:p>
          <a:p>
            <a:pPr lvl="1"/>
            <a:r>
              <a:rPr lang="nl-NL" dirty="0"/>
              <a:t>uitleggen wat het verband is tussen spanning en verandering van de kinetische energie</a:t>
            </a:r>
          </a:p>
          <a:p>
            <a:pPr lvl="1"/>
            <a:r>
              <a:rPr lang="nl-NL" dirty="0"/>
              <a:t>berekeningen maken met elektrische en kinetische energie</a:t>
            </a:r>
          </a:p>
          <a:p>
            <a:pPr lvl="1"/>
            <a:r>
              <a:rPr lang="nl-NL" dirty="0"/>
              <a:t>omrekenen van Joule naar elektronvolt en omgekeerd</a:t>
            </a:r>
          </a:p>
          <a:p>
            <a:pPr lvl="1"/>
            <a:r>
              <a:rPr lang="nl-NL" dirty="0"/>
              <a:t>de werking van een röntgenbuis uitleggen en verband geven tussen de versnelspanning en de minimale golflengte van de opgewekte röntgenstraling</a:t>
            </a:r>
          </a:p>
          <a:p>
            <a:pPr lvl="1"/>
            <a:r>
              <a:rPr lang="nl-NL" dirty="0"/>
              <a:t>het principe van een lineaire versneller uitleggen</a:t>
            </a:r>
          </a:p>
        </p:txBody>
      </p:sp>
    </p:spTree>
    <p:extLst>
      <p:ext uri="{BB962C8B-B14F-4D97-AF65-F5344CB8AC3E}">
        <p14:creationId xmlns:p14="http://schemas.microsoft.com/office/powerpoint/2010/main" val="219751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F37F5-7361-45A8-AFFC-A4CA46C5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12.1 Elektrische kracht en lading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C7FF5E-11B9-4DE4-9504-664E7B2F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krachtwerking tussen elektrische ladingen beschrijven.</a:t>
            </a:r>
          </a:p>
          <a:p>
            <a:pPr lvl="1"/>
            <a:r>
              <a:rPr lang="nl-NL" dirty="0"/>
              <a:t>uitleggen wat elektrische influentie is</a:t>
            </a:r>
          </a:p>
          <a:p>
            <a:pPr lvl="1"/>
            <a:r>
              <a:rPr lang="nl-NL" dirty="0"/>
              <a:t>de werking van een elektroscoop uitleggen</a:t>
            </a:r>
          </a:p>
          <a:p>
            <a:pPr lvl="1"/>
            <a:r>
              <a:rPr lang="nl-NL" dirty="0"/>
              <a:t>berekeningen maken met de wet  van Coulomb</a:t>
            </a:r>
          </a:p>
          <a:p>
            <a:pPr lvl="1"/>
            <a:r>
              <a:rPr lang="nl-NL" dirty="0"/>
              <a:t>duidelijk maken wat de analogie is tussen de wet van Coulomb en de gravitatiewet van Newton</a:t>
            </a:r>
          </a:p>
          <a:p>
            <a:pPr lvl="1"/>
            <a:r>
              <a:rPr lang="nl-NL" dirty="0"/>
              <a:t>uitleggen welke rol elektrische krachten spelen bij de binding van atomen en moleculen</a:t>
            </a:r>
          </a:p>
        </p:txBody>
      </p:sp>
    </p:spTree>
    <p:extLst>
      <p:ext uri="{BB962C8B-B14F-4D97-AF65-F5344CB8AC3E}">
        <p14:creationId xmlns:p14="http://schemas.microsoft.com/office/powerpoint/2010/main" val="74014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 energie en zwaarte-energie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Zwaarte-energie van een voorwerp is energie ten gevolge van het gravitatieveld</a:t>
            </a:r>
          </a:p>
          <a:p>
            <a:r>
              <a:rPr lang="nl-NL" dirty="0"/>
              <a:t>Elektrische energie is de energie ten gevolge van een elektrisch veld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6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Homogeen elektrische veld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84784"/>
            <a:ext cx="6494512" cy="483981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Condensator </a:t>
            </a:r>
            <a:r>
              <a:rPr lang="nl-NL" dirty="0">
                <a:sym typeface="Wingdings" panose="05000000000000000000" pitchFamily="2" charset="2"/>
              </a:rPr>
              <a:t> homogeen elektrisch veld</a:t>
            </a:r>
          </a:p>
          <a:p>
            <a:r>
              <a:rPr lang="nl-NL" dirty="0">
                <a:sym typeface="Wingdings" panose="05000000000000000000" pitchFamily="2" charset="2"/>
              </a:rPr>
              <a:t>De grootte van de elektrische kracht hangt af van:</a:t>
            </a:r>
          </a:p>
          <a:p>
            <a:pPr lvl="1"/>
            <a:r>
              <a:rPr lang="nl-NL" i="1" dirty="0">
                <a:sym typeface="Wingdings" panose="05000000000000000000" pitchFamily="2" charset="2"/>
              </a:rPr>
              <a:t>d</a:t>
            </a:r>
            <a:r>
              <a:rPr lang="nl-NL" dirty="0">
                <a:sym typeface="Wingdings" panose="05000000000000000000" pitchFamily="2" charset="2"/>
              </a:rPr>
              <a:t> (d 2x zo groot   F</a:t>
            </a:r>
            <a:r>
              <a:rPr lang="nl-NL" baseline="-25000" dirty="0">
                <a:sym typeface="Wingdings" panose="05000000000000000000" pitchFamily="2" charset="2"/>
              </a:rPr>
              <a:t>el</a:t>
            </a:r>
            <a:r>
              <a:rPr lang="nl-NL" dirty="0">
                <a:sym typeface="Wingdings" panose="05000000000000000000" pitchFamily="2" charset="2"/>
              </a:rPr>
              <a:t> 2x zo klein)</a:t>
            </a:r>
          </a:p>
          <a:p>
            <a:pPr lvl="1"/>
            <a:r>
              <a:rPr lang="nl-NL" i="1" dirty="0">
                <a:sym typeface="Wingdings" panose="05000000000000000000" pitchFamily="2" charset="2"/>
              </a:rPr>
              <a:t>U</a:t>
            </a:r>
            <a:r>
              <a:rPr lang="nl-NL" dirty="0">
                <a:sym typeface="Wingdings" panose="05000000000000000000" pitchFamily="2" charset="2"/>
              </a:rPr>
              <a:t> (U 2x zo groot   F</a:t>
            </a:r>
            <a:r>
              <a:rPr lang="nl-NL" baseline="-25000" dirty="0">
                <a:sym typeface="Wingdings" panose="05000000000000000000" pitchFamily="2" charset="2"/>
              </a:rPr>
              <a:t>el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</a:p>
          <a:p>
            <a:pPr lvl="1"/>
            <a:r>
              <a:rPr lang="nl-NL" i="1" dirty="0">
                <a:sym typeface="Wingdings" panose="05000000000000000000" pitchFamily="2" charset="2"/>
              </a:rPr>
              <a:t>q</a:t>
            </a:r>
            <a:r>
              <a:rPr lang="nl-NL" dirty="0">
                <a:sym typeface="Wingdings" panose="05000000000000000000" pitchFamily="2" charset="2"/>
              </a:rPr>
              <a:t> (q 2x zo groot   F</a:t>
            </a:r>
            <a:r>
              <a:rPr lang="nl-NL" baseline="-25000" dirty="0">
                <a:sym typeface="Wingdings" panose="05000000000000000000" pitchFamily="2" charset="2"/>
              </a:rPr>
              <a:t>el</a:t>
            </a:r>
            <a:r>
              <a:rPr lang="nl-NL" dirty="0">
                <a:sym typeface="Wingdings" panose="05000000000000000000" pitchFamily="2" charset="2"/>
              </a:rPr>
              <a:t> 2x zo groot)</a:t>
            </a:r>
            <a:endParaRPr lang="nl-NL" dirty="0"/>
          </a:p>
          <a:p>
            <a:r>
              <a:rPr lang="nl-NL" dirty="0"/>
              <a:t>In formule: </a:t>
            </a:r>
          </a:p>
          <a:p>
            <a:pPr marL="625475" indent="0">
              <a:buNone/>
            </a:pPr>
            <a:r>
              <a:rPr lang="nl-NL" i="1" dirty="0"/>
              <a:t>F</a:t>
            </a:r>
            <a:r>
              <a:rPr lang="nl-NL" baseline="-25000" dirty="0"/>
              <a:t>el</a:t>
            </a:r>
            <a:r>
              <a:rPr lang="nl-NL" dirty="0"/>
              <a:t> = </a:t>
            </a:r>
            <a:r>
              <a:rPr lang="nl-NL" i="1" dirty="0"/>
              <a:t>U ∙ q / d</a:t>
            </a:r>
          </a:p>
          <a:p>
            <a:r>
              <a:rPr lang="nl-NL" dirty="0"/>
              <a:t>Per definitie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i="1" dirty="0"/>
              <a:t>E</a:t>
            </a:r>
            <a:r>
              <a:rPr lang="nl-NL" dirty="0"/>
              <a:t> = </a:t>
            </a:r>
            <a:r>
              <a:rPr lang="nl-NL" i="1" dirty="0"/>
              <a:t>F</a:t>
            </a:r>
            <a:r>
              <a:rPr lang="nl-NL" baseline="-25000" dirty="0"/>
              <a:t>el </a:t>
            </a:r>
            <a:r>
              <a:rPr lang="nl-NL" dirty="0">
                <a:sym typeface="Symbol" panose="05050102010706020507" pitchFamily="18" charset="2"/>
              </a:rPr>
              <a:t>/ </a:t>
            </a:r>
            <a:r>
              <a:rPr lang="nl-NL" i="1" dirty="0"/>
              <a:t>q</a:t>
            </a:r>
          </a:p>
          <a:p>
            <a:r>
              <a:rPr lang="nl-NL" dirty="0"/>
              <a:t>En dus</a:t>
            </a:r>
          </a:p>
          <a:p>
            <a:pPr marL="0" indent="0">
              <a:buNone/>
            </a:pPr>
            <a:r>
              <a:rPr lang="nl-NL" dirty="0"/>
              <a:t>        </a:t>
            </a:r>
            <a:r>
              <a:rPr lang="nl-NL" i="1" dirty="0"/>
              <a:t>E  = U / 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879745"/>
            <a:ext cx="2880320" cy="42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Versnellen in elektrisch veld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5558408" cy="4389120"/>
              </a:xfrm>
            </p:spPr>
            <p:txBody>
              <a:bodyPr/>
              <a:lstStyle/>
              <a:p>
                <a:r>
                  <a:rPr lang="nl-NL" dirty="0"/>
                  <a:t>Hoe groot is de snelheid?</a:t>
                </a:r>
                <a:endParaRPr lang="nl-NL" i="1" dirty="0"/>
              </a:p>
              <a:p>
                <a:r>
                  <a:rPr lang="nl-NL" i="1" dirty="0"/>
                  <a:t>W</a:t>
                </a:r>
                <a:r>
                  <a:rPr lang="nl-NL" dirty="0"/>
                  <a:t> = </a:t>
                </a:r>
                <a:r>
                  <a:rPr lang="el-GR" dirty="0"/>
                  <a:t>Δ</a:t>
                </a:r>
                <a:r>
                  <a:rPr lang="nl-NL" i="1" dirty="0"/>
                  <a:t>E</a:t>
                </a:r>
                <a:r>
                  <a:rPr lang="nl-NL" i="1" baseline="-25000" dirty="0"/>
                  <a:t>k </a:t>
                </a:r>
                <a:r>
                  <a:rPr lang="nl-NL" baseline="30000" dirty="0"/>
                  <a:t> </a:t>
                </a:r>
                <a:r>
                  <a:rPr lang="nl-NL" dirty="0"/>
                  <a:t>= ½ </a:t>
                </a:r>
                <a:r>
                  <a:rPr lang="nl-NL" i="1" dirty="0"/>
                  <a:t>mv</a:t>
                </a:r>
                <a:r>
                  <a:rPr lang="nl-NL" baseline="-25000" dirty="0"/>
                  <a:t>2</a:t>
                </a:r>
                <a:r>
                  <a:rPr lang="nl-NL" baseline="30000" dirty="0"/>
                  <a:t>2 </a:t>
                </a:r>
                <a:r>
                  <a:rPr lang="nl-NL" dirty="0"/>
                  <a:t>- ½ </a:t>
                </a:r>
                <a:r>
                  <a:rPr lang="nl-NL" i="1" dirty="0"/>
                  <a:t>mv</a:t>
                </a:r>
                <a:r>
                  <a:rPr lang="nl-NL" baseline="-25000" dirty="0"/>
                  <a:t>1</a:t>
                </a:r>
                <a:r>
                  <a:rPr lang="nl-NL" baseline="30000" dirty="0"/>
                  <a:t>2</a:t>
                </a:r>
                <a:endParaRPr lang="nl-NL" i="1" baseline="30000" dirty="0"/>
              </a:p>
              <a:p>
                <a:endParaRPr lang="nl-NL" i="1" baseline="-25000" dirty="0"/>
              </a:p>
              <a:p>
                <a:r>
                  <a:rPr lang="nl-NL" dirty="0"/>
                  <a:t>met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/>
                        </a:rPr>
                        <m:t>𝐹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/>
                            </a:rPr>
                            <m:t>𝑈</m:t>
                          </m:r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nl-NL" i="1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nl-NL" i="1" strike="sngStrike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trike="sngStrike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l-NL" i="1">
                          <a:latin typeface="Cambria Math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l-NL" i="1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De arbeid hangt niet af de afstand </a:t>
                </a:r>
              </a:p>
              <a:p>
                <a:r>
                  <a:rPr lang="nl-NL" dirty="0"/>
                  <a:t>De formule geldt </a:t>
                </a:r>
                <a:r>
                  <a:rPr lang="nl-NL" i="1" dirty="0"/>
                  <a:t>ook</a:t>
                </a:r>
                <a:r>
                  <a:rPr lang="nl-NL" dirty="0"/>
                  <a:t> als het veld niet homogeen is.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5558408" cy="4389120"/>
              </a:xfrm>
              <a:blipFill rotWithShape="0">
                <a:blip r:embed="rId2"/>
                <a:stretch>
                  <a:fillRect l="-1316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847088"/>
            <a:ext cx="3153215" cy="414395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384032" y="3828016"/>
            <a:ext cx="288032" cy="302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9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994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94 -2.59259E-6 L 0.37799 -2.5925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9 -2.59259E-6 L 0.82096 -2.59259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oefenen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elektron komt met verwaarloosbare snelheid in het homogene veld van een condensator. De spanning over de platen is 200 V</a:t>
            </a:r>
          </a:p>
          <a:p>
            <a:endParaRPr lang="nl-NL" dirty="0"/>
          </a:p>
          <a:p>
            <a:pPr marL="360363" indent="-360363">
              <a:buNone/>
            </a:pPr>
            <a:r>
              <a:rPr lang="nl-NL" b="1" dirty="0"/>
              <a:t>a. </a:t>
            </a:r>
            <a:r>
              <a:rPr lang="nl-NL" dirty="0"/>
              <a:t>Bereken de arbeid die veld levert als het elektron van de ene plaat naar de ander plaat vliegt (in J en eV)</a:t>
            </a:r>
          </a:p>
          <a:p>
            <a:pPr marL="0" indent="0">
              <a:buNone/>
            </a:pPr>
            <a:r>
              <a:rPr lang="nl-NL" b="1" dirty="0"/>
              <a:t>b.</a:t>
            </a:r>
            <a:r>
              <a:rPr lang="nl-NL" dirty="0"/>
              <a:t> Bereken de snelheid waarmee een elektron tegen de plaats botst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afstand tussen de platen is 12 cm.</a:t>
            </a:r>
          </a:p>
          <a:p>
            <a:pPr marL="265113" indent="-265113">
              <a:buNone/>
            </a:pPr>
            <a:r>
              <a:rPr lang="nl-NL" b="1" dirty="0"/>
              <a:t>c.</a:t>
            </a:r>
            <a:r>
              <a:rPr lang="nl-NL" dirty="0"/>
              <a:t> Bereken de tijd die het kost om van de ene naar de andere plaat te gaan.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a1.      </a:t>
            </a:r>
            <a:r>
              <a:rPr lang="nl-NL" dirty="0"/>
              <a:t>W = q </a:t>
            </a:r>
            <a:r>
              <a:rPr lang="nl-NL" dirty="0">
                <a:sym typeface="Symbol" panose="05050102010706020507" pitchFamily="18" charset="2"/>
              </a:rPr>
              <a:t> U = 1,6 x 10</a:t>
            </a:r>
            <a:r>
              <a:rPr lang="nl-NL" baseline="30000" dirty="0">
                <a:sym typeface="Symbol" panose="05050102010706020507" pitchFamily="18" charset="2"/>
              </a:rPr>
              <a:t>-19 </a:t>
            </a:r>
            <a:r>
              <a:rPr lang="nl-NL" dirty="0">
                <a:sym typeface="Symbol" panose="05050102010706020507" pitchFamily="18" charset="2"/>
              </a:rPr>
              <a:t> 200 = 3,2 x 10</a:t>
            </a:r>
            <a:r>
              <a:rPr lang="nl-NL" baseline="30000" dirty="0">
                <a:sym typeface="Symbol" panose="05050102010706020507" pitchFamily="18" charset="2"/>
              </a:rPr>
              <a:t>-17</a:t>
            </a:r>
            <a:r>
              <a:rPr lang="nl-NL" dirty="0">
                <a:sym typeface="Symbol" panose="05050102010706020507" pitchFamily="18" charset="2"/>
              </a:rPr>
              <a:t> J</a:t>
            </a:r>
          </a:p>
          <a:p>
            <a:pPr marL="0" indent="0">
              <a:buNone/>
            </a:pPr>
            <a:r>
              <a:rPr lang="nl-NL" b="1" dirty="0">
                <a:sym typeface="Symbol" panose="05050102010706020507" pitchFamily="18" charset="2"/>
              </a:rPr>
              <a:t>a2.</a:t>
            </a:r>
            <a:r>
              <a:rPr lang="nl-NL" dirty="0">
                <a:sym typeface="Symbol" panose="05050102010706020507" pitchFamily="18" charset="2"/>
              </a:rPr>
              <a:t>      1 eV = 1,6 x 10</a:t>
            </a:r>
            <a:r>
              <a:rPr lang="nl-NL" baseline="30000" dirty="0">
                <a:sym typeface="Symbol" panose="05050102010706020507" pitchFamily="18" charset="2"/>
              </a:rPr>
              <a:t>-19</a:t>
            </a:r>
            <a:r>
              <a:rPr lang="nl-NL" dirty="0">
                <a:sym typeface="Symbol" panose="05050102010706020507" pitchFamily="18" charset="2"/>
              </a:rPr>
              <a:t> J   </a:t>
            </a:r>
            <a:r>
              <a:rPr lang="nl-NL" dirty="0">
                <a:sym typeface="Wingdings" panose="05000000000000000000" pitchFamily="2" charset="2"/>
              </a:rPr>
              <a:t>    3,2 x 10</a:t>
            </a:r>
            <a:r>
              <a:rPr lang="nl-NL" baseline="30000" dirty="0">
                <a:sym typeface="Wingdings" panose="05000000000000000000" pitchFamily="2" charset="2"/>
              </a:rPr>
              <a:t>-17</a:t>
            </a:r>
            <a:r>
              <a:rPr lang="nl-NL" dirty="0">
                <a:sym typeface="Wingdings" panose="05000000000000000000" pitchFamily="2" charset="2"/>
              </a:rPr>
              <a:t> J = 200 eV !!!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dirty="0"/>
              <a:t>b. </a:t>
            </a:r>
            <a:r>
              <a:rPr lang="nl-NL" dirty="0"/>
              <a:t>  W = </a:t>
            </a:r>
            <a:r>
              <a:rPr lang="nl-NL" dirty="0">
                <a:sym typeface="Symbol" panose="05050102010706020507" pitchFamily="18" charset="2"/>
              </a:rPr>
              <a:t>E</a:t>
            </a:r>
            <a:r>
              <a:rPr lang="nl-NL" baseline="-25000" dirty="0">
                <a:sym typeface="Symbol" panose="05050102010706020507" pitchFamily="18" charset="2"/>
              </a:rPr>
              <a:t>k</a:t>
            </a:r>
            <a:r>
              <a:rPr lang="nl-NL" dirty="0">
                <a:sym typeface="Symbol" panose="05050102010706020507" pitchFamily="18" charset="2"/>
              </a:rPr>
              <a:t> = ½ m  v</a:t>
            </a:r>
            <a:r>
              <a:rPr lang="nl-NL" baseline="30000" dirty="0">
                <a:sym typeface="Symbol" panose="05050102010706020507" pitchFamily="18" charset="2"/>
              </a:rPr>
              <a:t>2   </a:t>
            </a:r>
            <a:r>
              <a:rPr lang="nl-NL" dirty="0">
                <a:sym typeface="Symbol" panose="05050102010706020507" pitchFamily="18" charset="2"/>
              </a:rPr>
              <a:t> 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Symbol" panose="05050102010706020507" pitchFamily="18" charset="2"/>
              </a:rPr>
              <a:t>3,2 x 10</a:t>
            </a:r>
            <a:r>
              <a:rPr lang="nl-NL" baseline="30000" dirty="0">
                <a:sym typeface="Symbol" panose="05050102010706020507" pitchFamily="18" charset="2"/>
              </a:rPr>
              <a:t>-17</a:t>
            </a:r>
            <a:r>
              <a:rPr lang="nl-NL" dirty="0">
                <a:sym typeface="Symbol" panose="05050102010706020507" pitchFamily="18" charset="2"/>
              </a:rPr>
              <a:t>  = ½ 9,1 x 10</a:t>
            </a:r>
            <a:r>
              <a:rPr lang="nl-NL" baseline="30000" dirty="0">
                <a:sym typeface="Symbol" panose="05050102010706020507" pitchFamily="18" charset="2"/>
              </a:rPr>
              <a:t>-31</a:t>
            </a:r>
            <a:r>
              <a:rPr lang="nl-NL" dirty="0">
                <a:sym typeface="Symbol" panose="05050102010706020507" pitchFamily="18" charset="2"/>
              </a:rPr>
              <a:t>  v</a:t>
            </a:r>
            <a:r>
              <a:rPr lang="nl-NL" baseline="30000" dirty="0">
                <a:sym typeface="Symbol" panose="05050102010706020507" pitchFamily="18" charset="2"/>
              </a:rPr>
              <a:t>2 </a:t>
            </a:r>
            <a:r>
              <a:rPr lang="nl-NL" dirty="0">
                <a:sym typeface="Symbol" panose="05050102010706020507" pitchFamily="18" charset="2"/>
              </a:rPr>
              <a:t>  </a:t>
            </a:r>
            <a:r>
              <a:rPr lang="nl-NL" dirty="0">
                <a:sym typeface="Wingdings" panose="05000000000000000000" pitchFamily="2" charset="2"/>
              </a:rPr>
              <a:t>  v = 8,4 x 10</a:t>
            </a:r>
            <a:r>
              <a:rPr lang="nl-NL" baseline="30000" dirty="0">
                <a:sym typeface="Wingdings" panose="05000000000000000000" pitchFamily="2" charset="2"/>
              </a:rPr>
              <a:t>6</a:t>
            </a:r>
            <a:r>
              <a:rPr lang="nl-NL" dirty="0">
                <a:sym typeface="Wingdings" panose="05000000000000000000" pitchFamily="2" charset="2"/>
              </a:rPr>
              <a:t> m/s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b="1" dirty="0">
                <a:sym typeface="Wingdings" panose="05000000000000000000" pitchFamily="2" charset="2"/>
              </a:rPr>
              <a:t>c.</a:t>
            </a:r>
            <a:r>
              <a:rPr lang="nl-NL" dirty="0">
                <a:sym typeface="Wingdings" panose="05000000000000000000" pitchFamily="2" charset="2"/>
              </a:rPr>
              <a:t>  </a:t>
            </a:r>
            <a:r>
              <a:rPr lang="nl-NL" dirty="0" err="1">
                <a:sym typeface="Wingdings" panose="05000000000000000000" pitchFamily="2" charset="2"/>
              </a:rPr>
              <a:t>v</a:t>
            </a:r>
            <a:r>
              <a:rPr lang="nl-NL" baseline="-25000" dirty="0" err="1">
                <a:sym typeface="Wingdings" panose="05000000000000000000" pitchFamily="2" charset="2"/>
              </a:rPr>
              <a:t>gem</a:t>
            </a:r>
            <a:r>
              <a:rPr lang="nl-NL" dirty="0">
                <a:sym typeface="Wingdings" panose="05000000000000000000" pitchFamily="2" charset="2"/>
              </a:rPr>
              <a:t> = (v</a:t>
            </a:r>
            <a:r>
              <a:rPr lang="nl-NL" baseline="-25000" dirty="0">
                <a:sym typeface="Wingdings" panose="05000000000000000000" pitchFamily="2" charset="2"/>
              </a:rPr>
              <a:t>1</a:t>
            </a:r>
            <a:r>
              <a:rPr lang="nl-NL" dirty="0">
                <a:sym typeface="Wingdings" panose="05000000000000000000" pitchFamily="2" charset="2"/>
              </a:rPr>
              <a:t> + v</a:t>
            </a:r>
            <a:r>
              <a:rPr lang="nl-NL" baseline="-25000" dirty="0">
                <a:sym typeface="Wingdings" panose="05000000000000000000" pitchFamily="2" charset="2"/>
              </a:rPr>
              <a:t>2</a:t>
            </a:r>
            <a:r>
              <a:rPr lang="nl-NL" dirty="0">
                <a:sym typeface="Wingdings" panose="05000000000000000000" pitchFamily="2" charset="2"/>
              </a:rPr>
              <a:t>) / 2 = (0 + 8,4 x 10</a:t>
            </a:r>
            <a:r>
              <a:rPr lang="nl-NL" baseline="30000" dirty="0">
                <a:sym typeface="Wingdings" panose="05000000000000000000" pitchFamily="2" charset="2"/>
              </a:rPr>
              <a:t>6</a:t>
            </a:r>
            <a:r>
              <a:rPr lang="nl-NL" dirty="0">
                <a:sym typeface="Wingdings" panose="05000000000000000000" pitchFamily="2" charset="2"/>
              </a:rPr>
              <a:t>) / 2 = 4,2 x 10</a:t>
            </a:r>
            <a:r>
              <a:rPr lang="nl-NL" baseline="30000" dirty="0">
                <a:sym typeface="Wingdings" panose="05000000000000000000" pitchFamily="2" charset="2"/>
              </a:rPr>
              <a:t>6</a:t>
            </a:r>
            <a:r>
              <a:rPr lang="nl-NL" dirty="0">
                <a:sym typeface="Wingdings" panose="05000000000000000000" pitchFamily="2" charset="2"/>
              </a:rPr>
              <a:t> m/s</a:t>
            </a:r>
          </a:p>
          <a:p>
            <a:pPr marL="0" indent="0">
              <a:buNone/>
            </a:pPr>
            <a:r>
              <a:rPr lang="nl-NL" dirty="0"/>
              <a:t>      t = s / </a:t>
            </a:r>
            <a:r>
              <a:rPr lang="nl-NL" dirty="0" err="1"/>
              <a:t>v</a:t>
            </a:r>
            <a:r>
              <a:rPr lang="nl-NL" baseline="-25000" dirty="0" err="1"/>
              <a:t>gem</a:t>
            </a:r>
            <a:r>
              <a:rPr lang="nl-NL" dirty="0"/>
              <a:t> = 0,12 / </a:t>
            </a:r>
            <a:r>
              <a:rPr lang="nl-NL" dirty="0">
                <a:sym typeface="Wingdings" panose="05000000000000000000" pitchFamily="2" charset="2"/>
              </a:rPr>
              <a:t>4,2 x 10</a:t>
            </a:r>
            <a:r>
              <a:rPr lang="nl-NL" baseline="30000" dirty="0">
                <a:sym typeface="Wingdings" panose="05000000000000000000" pitchFamily="2" charset="2"/>
              </a:rPr>
              <a:t>6</a:t>
            </a:r>
            <a:r>
              <a:rPr lang="nl-NL" dirty="0">
                <a:sym typeface="Wingdings" panose="05000000000000000000" pitchFamily="2" charset="2"/>
              </a:rPr>
              <a:t> = 2,9 </a:t>
            </a:r>
            <a:r>
              <a:rPr lang="nl-NL">
                <a:sym typeface="Wingdings" panose="05000000000000000000" pitchFamily="2" charset="2"/>
              </a:rPr>
              <a:t>x 10</a:t>
            </a:r>
            <a:r>
              <a:rPr lang="nl-NL" baseline="30000">
                <a:sym typeface="Wingdings" panose="05000000000000000000" pitchFamily="2" charset="2"/>
              </a:rPr>
              <a:t>-8</a:t>
            </a:r>
            <a:r>
              <a:rPr lang="nl-NL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5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Afbuigen in elektrisch veld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198368" cy="4389120"/>
          </a:xfrm>
        </p:spPr>
        <p:txBody>
          <a:bodyPr/>
          <a:lstStyle/>
          <a:p>
            <a:r>
              <a:rPr lang="nl-NL" dirty="0"/>
              <a:t>Welke formules gelden?</a:t>
            </a:r>
          </a:p>
          <a:p>
            <a:pPr lvl="1"/>
            <a:r>
              <a:rPr lang="nl-NL" dirty="0"/>
              <a:t>horizontaal: eenparige beweging</a:t>
            </a:r>
          </a:p>
          <a:p>
            <a:pPr lvl="2"/>
            <a:r>
              <a:rPr lang="nl-NL" i="1" dirty="0" err="1"/>
              <a:t>v</a:t>
            </a:r>
            <a:r>
              <a:rPr lang="nl-NL" baseline="-25000" dirty="0" err="1"/>
              <a:t>horizontaal</a:t>
            </a:r>
            <a:r>
              <a:rPr lang="nl-NL" dirty="0"/>
              <a:t> = constant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verticaal: eenparig versnelde beweging</a:t>
            </a:r>
          </a:p>
          <a:p>
            <a:pPr lvl="2"/>
            <a:r>
              <a:rPr lang="nl-NL" i="1" dirty="0" err="1"/>
              <a:t>v</a:t>
            </a:r>
            <a:r>
              <a:rPr lang="nl-NL" baseline="-25000" dirty="0" err="1"/>
              <a:t>verticaal</a:t>
            </a:r>
            <a:r>
              <a:rPr lang="nl-NL" dirty="0"/>
              <a:t> = </a:t>
            </a:r>
            <a:r>
              <a:rPr lang="nl-NL" i="1" dirty="0"/>
              <a:t>a</a:t>
            </a:r>
            <a:r>
              <a:rPr lang="nl-NL" dirty="0"/>
              <a:t> ∙ </a:t>
            </a:r>
            <a:r>
              <a:rPr lang="nl-NL" i="1" dirty="0"/>
              <a:t>t</a:t>
            </a:r>
          </a:p>
          <a:p>
            <a:pPr lvl="2"/>
            <a:r>
              <a:rPr lang="nl-NL" i="1" dirty="0"/>
              <a:t>a = </a:t>
            </a:r>
            <a:r>
              <a:rPr lang="nl-NL" i="1" dirty="0" err="1"/>
              <a:t>F</a:t>
            </a:r>
            <a:r>
              <a:rPr lang="nl-NL" i="1" baseline="-25000" dirty="0" err="1"/>
              <a:t>veld</a:t>
            </a:r>
            <a:r>
              <a:rPr lang="nl-NL" i="1" dirty="0"/>
              <a:t> / m</a:t>
            </a:r>
          </a:p>
          <a:p>
            <a:pPr lvl="2"/>
            <a:r>
              <a:rPr lang="nl-NL" i="1" dirty="0"/>
              <a:t>y = ½ a </a:t>
            </a:r>
            <a:r>
              <a:rPr lang="nl-NL" dirty="0"/>
              <a:t>∙ </a:t>
            </a:r>
            <a:r>
              <a:rPr lang="nl-NL" i="1" dirty="0"/>
              <a:t>t</a:t>
            </a:r>
            <a:r>
              <a:rPr lang="nl-NL" i="1" baseline="30000" dirty="0"/>
              <a:t>2</a:t>
            </a:r>
          </a:p>
          <a:p>
            <a:pPr lvl="2"/>
            <a:endParaRPr lang="nl-NL" i="1" baseline="30000" dirty="0"/>
          </a:p>
          <a:p>
            <a:pPr lvl="1"/>
            <a:r>
              <a:rPr lang="nl-NL" i="1" dirty="0"/>
              <a:t>kinetische energie neemt toe</a:t>
            </a:r>
          </a:p>
        </p:txBody>
      </p:sp>
      <p:sp>
        <p:nvSpPr>
          <p:cNvPr id="4" name="Ovaal 3"/>
          <p:cNvSpPr/>
          <p:nvPr/>
        </p:nvSpPr>
        <p:spPr>
          <a:xfrm>
            <a:off x="6168008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7968208" y="2780928"/>
            <a:ext cx="37444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7968208" y="4509120"/>
            <a:ext cx="3744416" cy="72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8020046" y="2447600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-    -    -    -    -    -    -    -    -    -    -  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7940611" y="4585447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+   +   +   +    +    +    +   +   +   +   +   +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07903 -0.00092 0.23281 -0.00578 0.34687 -0.04884 C 0.46094 -0.0919 0.61732 -0.21458 0.68424 -0.25856 C 0.75091 -0.30277 0.73424 -0.29815 0.74765 -0.31273 C 0.76081 -0.32754 0.7664 -0.31736 0.77187 -0.32268 C 0.77773 -0.32801 0.78216 -0.34467 0.78216 -0.34444 C 0.78216 -0.3449 0.8151 -0.42453 0.8151 -0.42407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55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energie in radiaal veld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/>
                  <a:t>Vergelijkbaar met de energie in het gravitatieveld:</a:t>
                </a:r>
              </a:p>
              <a:p>
                <a:endParaRPr lang="nl-NL" dirty="0"/>
              </a:p>
              <a:p>
                <a:pPr marL="8096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altijd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negatief</m:t>
                      </m:r>
                    </m:oMath>
                  </m:oMathPara>
                </a14:m>
                <a:endParaRPr lang="en-US" dirty="0"/>
              </a:p>
              <a:p>
                <a:pPr marL="809625" indent="0">
                  <a:buNone/>
                </a:pPr>
                <a:endParaRPr lang="nl-NL" dirty="0"/>
              </a:p>
              <a:p>
                <a:pPr marL="266700" indent="-266700"/>
                <a:r>
                  <a:rPr lang="nl-NL" dirty="0"/>
                  <a:t>En dus voor de elektrische energie</a:t>
                </a:r>
              </a:p>
              <a:p>
                <a:pPr marL="80962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 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positief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als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tegengesteld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zijn</m:t>
                      </m:r>
                    </m:oMath>
                  </m:oMathPara>
                </a14:m>
                <a:endParaRPr lang="en-US" dirty="0"/>
              </a:p>
              <a:p>
                <a:pPr marL="809625" indent="0">
                  <a:buNone/>
                </a:pPr>
                <a:endParaRPr lang="nl-NL" dirty="0"/>
              </a:p>
              <a:p>
                <a:pPr marL="266700" indent="-266700"/>
                <a:r>
                  <a:rPr lang="nl-NL" dirty="0"/>
                  <a:t>Oneindig ver weg is de energie 0</a:t>
                </a:r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250" b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563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- Röntgenbuis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846440" cy="4389120"/>
          </a:xfrm>
        </p:spPr>
        <p:txBody>
          <a:bodyPr>
            <a:normAutofit/>
          </a:bodyPr>
          <a:lstStyle/>
          <a:p>
            <a:r>
              <a:rPr lang="nl-NL" dirty="0"/>
              <a:t>door het verhitten van de gloeidraad komen elektronen vrij</a:t>
            </a:r>
          </a:p>
          <a:p>
            <a:r>
              <a:rPr lang="nl-NL" dirty="0"/>
              <a:t>elektronen worden aangetrokken en versneld door de positief geladen anode</a:t>
            </a:r>
          </a:p>
          <a:p>
            <a:r>
              <a:rPr lang="nl-NL" dirty="0"/>
              <a:t>elektronen botsen met grote snelheid op anode</a:t>
            </a:r>
          </a:p>
          <a:p>
            <a:r>
              <a:rPr lang="nl-NL" dirty="0"/>
              <a:t>elektronen worden door de anode afgeremd, hierbij komt Röntgenstraling en warmte vrij</a:t>
            </a:r>
          </a:p>
          <a:p>
            <a:endParaRPr lang="en-US" dirty="0"/>
          </a:p>
        </p:txBody>
      </p:sp>
      <p:pic>
        <p:nvPicPr>
          <p:cNvPr id="2050" name="Picture 2" descr="Afbeeldingsresultaat voor rontgenb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03213"/>
            <a:ext cx="4811633" cy="24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1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– deeltjes versneller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270376" cy="4389120"/>
          </a:xfrm>
        </p:spPr>
        <p:txBody>
          <a:bodyPr/>
          <a:lstStyle/>
          <a:p>
            <a:r>
              <a:rPr lang="nl-NL" dirty="0"/>
              <a:t>In een deeltjesversneller worden elementaire deeltjes op elkaar afgeschoten. Bij zo’n botsing ontstaan (kortstondig) nieuwe deeltjes</a:t>
            </a:r>
            <a:endParaRPr lang="en-US" dirty="0"/>
          </a:p>
        </p:txBody>
      </p:sp>
      <p:pic>
        <p:nvPicPr>
          <p:cNvPr id="3076" name="Picture 4" descr="Afbeeldingsresultaat voor stanford linear accele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509120"/>
            <a:ext cx="8208912" cy="20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cern accelerator compl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3" y="1978476"/>
            <a:ext cx="4500265" cy="20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71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Lineair versneller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564904"/>
            <a:ext cx="10670976" cy="3759696"/>
          </a:xfrm>
        </p:spPr>
        <p:txBody>
          <a:bodyPr/>
          <a:lstStyle/>
          <a:p>
            <a:r>
              <a:rPr lang="nl-NL" dirty="0"/>
              <a:t>Het apparaat wordt aangesloten op een wisselspanning</a:t>
            </a:r>
          </a:p>
          <a:p>
            <a:r>
              <a:rPr lang="nl-NL" dirty="0"/>
              <a:t>De buizen zijn daardoor afwisselend positief of negatief geladen</a:t>
            </a:r>
          </a:p>
          <a:p>
            <a:r>
              <a:rPr lang="nl-NL" dirty="0"/>
              <a:t>Als de geladen deeltjes in de buis zitten draait de spanning om</a:t>
            </a:r>
          </a:p>
          <a:p>
            <a:r>
              <a:rPr lang="nl-NL" dirty="0"/>
              <a:t>De geladen deeltjes worden dan aangetrokken door de volgende buis enz.</a:t>
            </a:r>
          </a:p>
          <a:p>
            <a:r>
              <a:rPr lang="nl-NL" dirty="0"/>
              <a:t>De buizen moeten steeds langer worden omdat de snelheid steeds groter wordt</a:t>
            </a:r>
            <a:endParaRPr lang="en-US" dirty="0"/>
          </a:p>
        </p:txBody>
      </p:sp>
      <p:pic>
        <p:nvPicPr>
          <p:cNvPr id="4098" name="Picture 2" descr="Afbeeldingsresultaat voor lineaire versn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5588"/>
            <a:ext cx="5943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kracht en lading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twee soorten lading: positief en negatief</a:t>
            </a:r>
          </a:p>
          <a:p>
            <a:r>
              <a:rPr lang="nl-NL" dirty="0"/>
              <a:t>Gelijksoortige ladingen stoten elkaar af</a:t>
            </a:r>
          </a:p>
          <a:p>
            <a:r>
              <a:rPr lang="nl-NL" dirty="0"/>
              <a:t>De kleinste lading is 1,602 x 10</a:t>
            </a:r>
            <a:r>
              <a:rPr lang="nl-NL" baseline="30000" dirty="0"/>
              <a:t>-19</a:t>
            </a:r>
            <a:r>
              <a:rPr lang="nl-NL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676793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pPr marL="0" indent="0">
              <a:buNone/>
            </a:pPr>
            <a:r>
              <a:rPr lang="en-US" dirty="0"/>
              <a:t>28-36, 38, 39</a:t>
            </a:r>
          </a:p>
        </p:txBody>
      </p:sp>
    </p:spTree>
    <p:extLst>
      <p:ext uri="{BB962C8B-B14F-4D97-AF65-F5344CB8AC3E}">
        <p14:creationId xmlns:p14="http://schemas.microsoft.com/office/powerpoint/2010/main" val="23499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Extra: Condensator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7384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Toepassingen condensator:</a:t>
            </a:r>
          </a:p>
          <a:p>
            <a:pPr lvl="1"/>
            <a:r>
              <a:rPr lang="nl-NL" dirty="0"/>
              <a:t>Versnellen van geladen deeltjes</a:t>
            </a:r>
          </a:p>
          <a:p>
            <a:pPr lvl="1"/>
            <a:r>
              <a:rPr lang="nl-NL" dirty="0"/>
              <a:t>Onderdeel van een filter in elektrische schakelingen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Condensator werkt als een “slechte” oplaadbare batterij</a:t>
            </a:r>
          </a:p>
        </p:txBody>
      </p:sp>
      <p:pic>
        <p:nvPicPr>
          <p:cNvPr id="1026" name="Picture 2" descr="Low Pass Filter Calculator - Electronic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501008"/>
            <a:ext cx="4824536" cy="19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densator - Alpha-Audio">
            <a:extLst>
              <a:ext uri="{FF2B5EF4-FFF2-40B4-BE49-F238E27FC236}">
                <a16:creationId xmlns:a16="http://schemas.microsoft.com/office/drawing/2014/main" id="{82F32ECA-E8A8-4D5B-AEDB-3EAD12A2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0639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54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FA5A5-BA19-4391-8769-6BA74ACB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5CE7C7-1D8B-4D04-B323-0BB4B8B62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6422504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Op de platen zit lading </a:t>
                </a:r>
                <a:r>
                  <a:rPr lang="nl-NL" i="1" dirty="0"/>
                  <a:t>Q</a:t>
                </a:r>
              </a:p>
              <a:p>
                <a:r>
                  <a:rPr lang="nl-NL" dirty="0"/>
                  <a:t>Hiervoor heb je een spanning </a:t>
                </a:r>
                <a:r>
                  <a:rPr lang="nl-NL" i="1" dirty="0"/>
                  <a:t>U </a:t>
                </a:r>
                <a:r>
                  <a:rPr lang="nl-NL" dirty="0"/>
                  <a:t>nodig</a:t>
                </a:r>
              </a:p>
              <a:p>
                <a:endParaRPr lang="nl-NL" dirty="0"/>
              </a:p>
              <a:p>
                <a:r>
                  <a:rPr lang="nl-NL" dirty="0"/>
                  <a:t>Voor één condensator bestaat er een recht evenredig verband tussen </a:t>
                </a:r>
                <a:r>
                  <a:rPr lang="nl-NL" i="1" dirty="0"/>
                  <a:t>U</a:t>
                </a:r>
                <a:r>
                  <a:rPr lang="nl-NL" dirty="0"/>
                  <a:t> en </a:t>
                </a:r>
                <a:r>
                  <a:rPr lang="nl-NL" i="1" dirty="0"/>
                  <a:t>Q</a:t>
                </a:r>
                <a:r>
                  <a:rPr lang="nl-NL" dirty="0"/>
                  <a:t>:</a:t>
                </a:r>
              </a:p>
              <a:p>
                <a:endParaRPr lang="nl-NL" dirty="0"/>
              </a:p>
              <a:p>
                <a:pPr marL="5397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𝑐𝑎𝑝𝑎𝑐𝑖𝑡𝑒𝑖𝑡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De eenheid van </a:t>
                </a:r>
                <a:r>
                  <a:rPr lang="nl-NL" i="1" dirty="0"/>
                  <a:t>C</a:t>
                </a:r>
                <a:r>
                  <a:rPr lang="nl-NL" dirty="0"/>
                  <a:t> is farad (</a:t>
                </a:r>
                <a:r>
                  <a:rPr lang="nl-NL" i="1" dirty="0"/>
                  <a:t>F = C/V</a:t>
                </a:r>
                <a:r>
                  <a:rPr lang="nl-NL" dirty="0"/>
                  <a:t>)</a:t>
                </a:r>
              </a:p>
              <a:p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45CE7C7-1D8B-4D04-B323-0BB4B8B62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6422504" cy="4389120"/>
              </a:xfrm>
              <a:blipFill>
                <a:blip r:embed="rId2"/>
                <a:stretch>
                  <a:fillRect l="-1139" t="-2222" r="-20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2F4EFE91-79E1-4B05-930C-C973C98A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746" y="1412776"/>
            <a:ext cx="3886742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3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6274A-BE7E-4A37-AF34-7B37C57C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Ontladen van een condensator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169B9B0-6A42-4228-9DE6-5FD05C94B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7358608" cy="4389120"/>
              </a:xfrm>
            </p:spPr>
            <p:txBody>
              <a:bodyPr/>
              <a:lstStyle/>
              <a:p>
                <a:r>
                  <a:rPr lang="nl-NL" dirty="0"/>
                  <a:t>Een opgeladen condensator wordt aangesloten op een weerstand</a:t>
                </a:r>
              </a:p>
              <a:p>
                <a:r>
                  <a:rPr lang="nl-NL" dirty="0"/>
                  <a:t>Er geldt:</a:t>
                </a:r>
              </a:p>
              <a:p>
                <a:pPr marL="8953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Er moet een </a:t>
                </a:r>
                <a:r>
                  <a:rPr lang="nl-NL" dirty="0" err="1"/>
                  <a:t>min-teken</a:t>
                </a:r>
                <a:r>
                  <a:rPr lang="nl-NL" dirty="0"/>
                  <a:t> voor omdat de condensator leegloopt</a:t>
                </a:r>
              </a:p>
              <a:p>
                <a:r>
                  <a:rPr lang="nl-NL" dirty="0"/>
                  <a:t>Combineren: </a:t>
                </a:r>
              </a:p>
              <a:p>
                <a:pPr marL="8048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0169B9B0-6A42-4228-9DE6-5FD05C94B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7358608" cy="4389120"/>
              </a:xfrm>
              <a:blipFill>
                <a:blip r:embed="rId2"/>
                <a:stretch>
                  <a:fillRect l="-994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>
            <a:extLst>
              <a:ext uri="{FF2B5EF4-FFF2-40B4-BE49-F238E27FC236}">
                <a16:creationId xmlns:a16="http://schemas.microsoft.com/office/drawing/2014/main" id="{32910A18-ABCA-462E-A3CF-1B486472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109" y="2348880"/>
            <a:ext cx="344853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57378-BC04-4333-883D-502D429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oplossing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4F84A12-0460-4750-AC31-0C2296B09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480"/>
                <a:ext cx="7574632" cy="4389120"/>
              </a:xfrm>
            </p:spPr>
            <p:txBody>
              <a:bodyPr/>
              <a:lstStyle/>
              <a:p>
                <a:r>
                  <a:rPr lang="nl-NL" dirty="0"/>
                  <a:t>De oplossing van de differentiaal vergelijking is:</a:t>
                </a:r>
              </a:p>
              <a:p>
                <a:endParaRPr lang="nl-NL" dirty="0"/>
              </a:p>
              <a:p>
                <a:pPr marL="6302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630238" indent="0">
                  <a:buNone/>
                </a:pPr>
                <a:endParaRPr lang="nl-NL" dirty="0"/>
              </a:p>
              <a:p>
                <a:pPr marL="265113" indent="-265113"/>
                <a:r>
                  <a:rPr lang="nl-NL" dirty="0"/>
                  <a:t>En voor de spanning:</a:t>
                </a:r>
              </a:p>
              <a:p>
                <a:pPr marL="265113" indent="-265113"/>
                <a:endParaRPr lang="nl-NL" dirty="0"/>
              </a:p>
              <a:p>
                <a:pPr marL="630238" indent="-63023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l-NL" dirty="0"/>
              </a:p>
              <a:p>
                <a:pPr marL="265113" indent="-265113"/>
                <a:endParaRPr lang="nl-NL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4F84A12-0460-4750-AC31-0C2296B09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480"/>
                <a:ext cx="7574632" cy="4389120"/>
              </a:xfrm>
              <a:blipFill>
                <a:blip r:embed="rId2"/>
                <a:stretch>
                  <a:fillRect l="-965" t="-12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omplexe stromen">
            <a:extLst>
              <a:ext uri="{FF2B5EF4-FFF2-40B4-BE49-F238E27FC236}">
                <a16:creationId xmlns:a16="http://schemas.microsoft.com/office/drawing/2014/main" id="{244A00FF-D3D9-4D8B-9C74-47714DB8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836960"/>
            <a:ext cx="4628531" cy="32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4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B21E2-32AA-462F-A883-8014753A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RC-netwerk als filter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A5C08-7E19-48C6-97EA-ECBA6B90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6926560" cy="438912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snelle veranderingen worden weg gefilterd</a:t>
            </a:r>
          </a:p>
        </p:txBody>
      </p:sp>
      <p:pic>
        <p:nvPicPr>
          <p:cNvPr id="3074" name="Picture 2" descr="Het gedrag van condensatoren op gelijkstroom - Electric Fundamentals">
            <a:extLst>
              <a:ext uri="{FF2B5EF4-FFF2-40B4-BE49-F238E27FC236}">
                <a16:creationId xmlns:a16="http://schemas.microsoft.com/office/drawing/2014/main" id="{AD8564F7-8539-4870-A691-E3F8631C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09063"/>
            <a:ext cx="8149728" cy="31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w Pass Filter Calculator - ElectronicBase">
            <a:extLst>
              <a:ext uri="{FF2B5EF4-FFF2-40B4-BE49-F238E27FC236}">
                <a16:creationId xmlns:a16="http://schemas.microsoft.com/office/drawing/2014/main" id="{544B89DB-5E56-4E68-9423-968D96CA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766978"/>
            <a:ext cx="3916872" cy="15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92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A0480-4F10-480C-B77B-C84E9C5E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52E97-6EC9-4B08-A7E9-71759255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42, 43, 46</a:t>
            </a:r>
          </a:p>
        </p:txBody>
      </p:sp>
    </p:spTree>
    <p:extLst>
      <p:ext uri="{BB962C8B-B14F-4D97-AF65-F5344CB8AC3E}">
        <p14:creationId xmlns:p14="http://schemas.microsoft.com/office/powerpoint/2010/main" val="238722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de Graaff - generator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2348880"/>
            <a:ext cx="3025130" cy="410445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gelijk geladen papiertjes stoten elkaar af</a:t>
            </a:r>
          </a:p>
        </p:txBody>
      </p:sp>
      <p:pic>
        <p:nvPicPr>
          <p:cNvPr id="5" name="fTHOPe7mGI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7534583" cy="42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Neutrale voorwerpen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3254152" cy="438912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Door dipool-gedrag wordt neutraal water aangetrokken door een geladen voorwerp.</a:t>
            </a:r>
          </a:p>
        </p:txBody>
      </p:sp>
      <p:pic>
        <p:nvPicPr>
          <p:cNvPr id="5" name="VhWQ-r1LYX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7590875" cy="42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1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Influentie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5126360" cy="4389120"/>
          </a:xfrm>
        </p:spPr>
        <p:txBody>
          <a:bodyPr/>
          <a:lstStyle/>
          <a:p>
            <a:r>
              <a:rPr lang="nl-NL" dirty="0"/>
              <a:t>Niet alleen dipool-gedrag zorgt voor aantrekking maar ook influentie</a:t>
            </a:r>
          </a:p>
          <a:p>
            <a:endParaRPr lang="nl-NL" dirty="0"/>
          </a:p>
          <a:p>
            <a:r>
              <a:rPr lang="nl-NL" dirty="0"/>
              <a:t>Aantrekkende kracht op de positieve lading is groter dan de afstotende kracht op de negatieve lading (afstand is groter)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12776"/>
            <a:ext cx="2203708" cy="466954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364990" y="170080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Neutraal geladen bol</a:t>
            </a:r>
            <a:endParaRPr lang="en-US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9480376" y="3747549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Elektronen in de bol worden afgestoten door de negatieve staaf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5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Elektroscoop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4910336" cy="4389120"/>
          </a:xfrm>
        </p:spPr>
        <p:txBody>
          <a:bodyPr/>
          <a:lstStyle/>
          <a:p>
            <a:r>
              <a:rPr lang="nl-NL" dirty="0"/>
              <a:t>Apparaat waarmee je kunt onderzoek of een voorwerp geladen is.</a:t>
            </a:r>
            <a:endParaRPr lang="en-US" dirty="0"/>
          </a:p>
        </p:txBody>
      </p:sp>
      <p:pic>
        <p:nvPicPr>
          <p:cNvPr id="1026" name="Picture 2" descr="Afbeeldingsresultaat voor elektrosco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58" y="980728"/>
            <a:ext cx="3096344" cy="2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elektrosc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30" y="3501008"/>
            <a:ext cx="32286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80696"/>
          </a:xfrm>
        </p:spPr>
        <p:txBody>
          <a:bodyPr>
            <a:normAutofit fontScale="90000"/>
          </a:bodyPr>
          <a:lstStyle/>
          <a:p>
            <a:r>
              <a:rPr lang="nl-NL" dirty="0"/>
              <a:t>Elektroscoop met geladen staaf benaderen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988840"/>
            <a:ext cx="4801199" cy="3762887"/>
          </a:xfrm>
        </p:spPr>
      </p:pic>
      <p:sp>
        <p:nvSpPr>
          <p:cNvPr id="5" name="Tekstvak 4"/>
          <p:cNvSpPr txBox="1"/>
          <p:nvPr/>
        </p:nvSpPr>
        <p:spPr>
          <a:xfrm>
            <a:off x="609600" y="1500808"/>
            <a:ext cx="4334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Door het naderen van de positief geladen staaf gaat een deel van de elektronen naar de kop van de elektroscoop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onderste delen zijn positief geladen en stoten elkaar 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je de elektroscoop met een negatief geladen staaf benadert, worden de elektronen van de kop naar beneden geduwd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874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972800" cy="1143000"/>
          </a:xfrm>
        </p:spPr>
        <p:txBody>
          <a:bodyPr/>
          <a:lstStyle/>
          <a:p>
            <a:r>
              <a:rPr lang="nl-NL" dirty="0"/>
              <a:t>Elektroscoop aanraken met geladen staaf</a:t>
            </a:r>
            <a:endParaRPr lang="en-US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276872"/>
            <a:ext cx="4703138" cy="3240360"/>
          </a:xfrm>
        </p:spPr>
      </p:pic>
      <p:sp>
        <p:nvSpPr>
          <p:cNvPr id="9" name="Tekstvak 8"/>
          <p:cNvSpPr txBox="1"/>
          <p:nvPr/>
        </p:nvSpPr>
        <p:spPr>
          <a:xfrm>
            <a:off x="456022" y="1628800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Tijdens het aanraken springen elektronen van de elektroscoop over naar de positief geladen staaf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elektroscoop wordt positief geladen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wijzer wordt afgestoten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Ook na het weghalen van de staaf blijft de elektroscoop geladen.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Met een negatief geladen staaf gebeurt het omgekeerde. Er springen dan elektronen van de staaf naar de elektroscoop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Met een elektroscoop kun je onderzoeken of een staaf geladen is. Niet of hij positief of negatief geladen 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6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1001</TotalTime>
  <Words>1521</Words>
  <Application>Microsoft Office PowerPoint</Application>
  <PresentationFormat>Breedbeeld</PresentationFormat>
  <Paragraphs>230</Paragraphs>
  <Slides>36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Constantia</vt:lpstr>
      <vt:lpstr>Wingdings 2</vt:lpstr>
      <vt:lpstr>Stroom</vt:lpstr>
      <vt:lpstr>Elektrische velden</vt:lpstr>
      <vt:lpstr>12.1 Elektrische kracht en lading</vt:lpstr>
      <vt:lpstr>Elektrische kracht en lading</vt:lpstr>
      <vt:lpstr>Van de Graaff - generator</vt:lpstr>
      <vt:lpstr>Neutrale voorwerpen</vt:lpstr>
      <vt:lpstr>Influentie</vt:lpstr>
      <vt:lpstr>Elektroscoop </vt:lpstr>
      <vt:lpstr>Elektroscoop met geladen staaf benaderen</vt:lpstr>
      <vt:lpstr>Elektroscoop aanraken met geladen staaf</vt:lpstr>
      <vt:lpstr>Coulomb</vt:lpstr>
      <vt:lpstr>wet van Coulomb</vt:lpstr>
      <vt:lpstr>Huiswerk</vt:lpstr>
      <vt:lpstr>12.2 Elektrische velden</vt:lpstr>
      <vt:lpstr>Velden</vt:lpstr>
      <vt:lpstr>Elektrisch veld E</vt:lpstr>
      <vt:lpstr>Homogeen elektrisch veld</vt:lpstr>
      <vt:lpstr>Radiaal veld</vt:lpstr>
      <vt:lpstr>Huiswerk</vt:lpstr>
      <vt:lpstr>12.3 Elektrische energie en spanning</vt:lpstr>
      <vt:lpstr>Elektrisch energie en zwaarte-energie</vt:lpstr>
      <vt:lpstr>Homogeen elektrische veld </vt:lpstr>
      <vt:lpstr>Versnellen in elektrisch veld</vt:lpstr>
      <vt:lpstr>Even oefenen</vt:lpstr>
      <vt:lpstr>Antwoorden</vt:lpstr>
      <vt:lpstr>Afbuigen in elektrisch veld</vt:lpstr>
      <vt:lpstr>Elektrische energie in radiaal veld </vt:lpstr>
      <vt:lpstr>Toepassingen - Röntgenbuis</vt:lpstr>
      <vt:lpstr>Toepassingen – deeltjes versneller</vt:lpstr>
      <vt:lpstr>Lineair versneller</vt:lpstr>
      <vt:lpstr>Huiswerk</vt:lpstr>
      <vt:lpstr>Extra: Condensator</vt:lpstr>
      <vt:lpstr>Theorie</vt:lpstr>
      <vt:lpstr>Ontladen van een condensator</vt:lpstr>
      <vt:lpstr>De oplossing</vt:lpstr>
      <vt:lpstr>RC-netwerk als filter</vt:lpstr>
      <vt:lpstr>Huiswerk</vt:lpstr>
    </vt:vector>
  </TitlesOfParts>
  <Company>Dr. Nassaucollege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Afbuigen in velden</dc:title>
  <dc:creator>Gebruiker</dc:creator>
  <cp:lastModifiedBy>inus kruise</cp:lastModifiedBy>
  <cp:revision>77</cp:revision>
  <dcterms:created xsi:type="dcterms:W3CDTF">2011-12-19T20:42:47Z</dcterms:created>
  <dcterms:modified xsi:type="dcterms:W3CDTF">2020-11-16T18:30:42Z</dcterms:modified>
</cp:coreProperties>
</file>